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8" r:id="rId9"/>
    <p:sldId id="270" r:id="rId10"/>
    <p:sldId id="262" r:id="rId11"/>
    <p:sldId id="263" r:id="rId12"/>
    <p:sldId id="265" r:id="rId13"/>
    <p:sldId id="266" r:id="rId14"/>
  </p:sldIdLst>
  <p:sldSz cx="12192000" cy="6858000"/>
  <p:notesSz cx="6858000" cy="9144000"/>
  <p:embeddedFontLst>
    <p:embeddedFont>
      <p:font typeface="아리따-돋움(TTF)-Bold" panose="02020603020101020101" pitchFamily="18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Cambria" panose="02040503050406030204" pitchFamily="18" charset="0"/>
      <p:regular r:id="rId20"/>
      <p:bold r:id="rId21"/>
      <p:italic r:id="rId22"/>
      <p:boldItalic r:id="rId23"/>
    </p:embeddedFont>
    <p:embeddedFont>
      <p:font typeface="휴먼모음T" panose="02030504000101010101" pitchFamily="18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1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C0274A55-1070-4BC0-AF62-AB6A5837A1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5947456-1CA0-4257-9EC1-8C70434EDA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E45AD-E1BC-4F81-85BF-7B8F18388074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C3A9552F-B69A-4B22-BAFB-2DCB7BDEBE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09F695F-3FA3-4FBF-A48D-602F00635F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885B51-33B2-4419-9729-371CB401C9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1992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BEE2D-0F80-45C6-9EAC-79FF550E369E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B78AF-09A7-42FB-862E-43480EAB1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4161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7B1BA69-8A4A-433E-9A3E-B94F92F0B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58281F4-054B-434F-8BC9-45AFB79DF8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E71EB72-B24D-442D-ACCA-0E54AF997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4AE7F-D093-4305-929D-8F3CCE59B5DA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3BA24B6-2EF8-4FA0-BA90-6194E4BCF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AA6BE0A-2934-4E21-B166-68EC0601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2281-63AF-4DB0-BD40-0D94EF392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928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4234B95-30DF-4074-9F01-CB8E1021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1E9A4E8-3565-49E9-B0CB-24C953288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6CA13D7-574E-4D2B-AE0C-50314F802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DD982-554E-43AE-B881-E322FCFC37B7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D679309-4A51-476C-B803-74685F8A8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B9FE32D-B216-4B37-BFC8-7DC2E199D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2281-63AF-4DB0-BD40-0D94EF392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173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86C4CC0-E89B-4952-A775-A602B48F8C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3EE5472-33DB-4B35-A966-690E57937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C92005E-64B8-42FA-B195-380E2F82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DC0B-537F-4DDD-9F52-08A21F764C1B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F36FB76-1F37-4160-B9CE-11B64C9F3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D41DBC8-660E-4A38-A2D7-EF8137853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2281-63AF-4DB0-BD40-0D94EF392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543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7A175F6-932F-4A31-BA71-C70BFA6F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A5D03B9-520D-49FB-BE9C-68D9127BF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09B1156-B5EE-404A-9E3C-28EB914A4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F7ABA-1450-447E-A62C-CD94ECF3861A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B824991-A92F-4D05-9752-21E295B96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9CE97CD-4C8B-4694-A4A6-991EB7917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2281-63AF-4DB0-BD40-0D94EF392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889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6D52F3D-7B30-41F8-B22B-6BD4AF1C4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835F7C0-2D99-43C1-9FD5-FA54EF1FB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4A2490E-1E2B-433A-9B64-B6C848C88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ECB8-F5FA-447A-A095-609B1E2AF95C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FB2D839-6DDC-497A-95E9-60F6A88FA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12C5EE3-4C9F-440F-A626-F733EFAA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2281-63AF-4DB0-BD40-0D94EF392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801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96318ED-4408-49C1-82F1-3A54C8B9C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5C6CED6-B4DA-49D2-98BE-FA98BFE6A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E921CA4-8510-4C86-8ECB-867B2628C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644A36B-0D84-4E21-AFA2-0D39C5A49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1ECD-5112-4C8F-B835-B1CF8AF5CF2C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2833124-F690-45A0-A60A-D693E98AB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65749A7-EB2C-4885-9AE5-CB36F23E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2281-63AF-4DB0-BD40-0D94EF392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063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08A62EA-DCF4-4337-AB16-82A7A47D3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AB0666A-C149-448B-8164-149E73829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CA7B68B-39ED-4604-BB03-98F5E961C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638EFBC-EE20-4FE6-B38D-A744BE59AB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549F0F1-879F-422E-AAE7-5CF0009050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C26CF6F-AC5B-46CB-9741-E523973C9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C9DEC-F35E-4472-97FD-DF2970038664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718FBDD6-CB78-4541-B605-9D522DA27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D792D84B-3C2B-4D85-83E9-1728F26D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2281-63AF-4DB0-BD40-0D94EF392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229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F89B093-74ED-4D6E-9574-70C03395E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DA99EB1-A9C7-467B-9D7D-E804936C3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52F3E-4F4F-4B1C-B0BC-4B74BFB391D4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E63D72A-71E5-4ED5-8196-3438171A9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83B8F1C-3F24-49E3-A6E2-C4B1C3459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2281-63AF-4DB0-BD40-0D94EF392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605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368E319-C633-4419-8286-805E2D729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B759-9940-4DF0-A15F-55404C9E335D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A98C6E6-7F34-4C4B-9ED9-B9E452F61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571CA8F-A927-4891-9543-5F25B1A54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2281-63AF-4DB0-BD40-0D94EF392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94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010C92-D93D-436F-9763-5769A4A76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BA1CA66-B9FD-44A6-9BAF-84434F0E6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27DDB65-A0CE-4048-A979-A8AFAA706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A391289-7AE6-4D7B-A34B-89C33D34B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FC78-7420-43D6-80F4-101FAA9C88B1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F4B1AB5-90F0-4A19-ADBB-70CD35DD8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0E662C6-F09F-45CA-AEAA-98318357C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2281-63AF-4DB0-BD40-0D94EF392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903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AD922FB-06C0-417C-98CB-858A0B29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0EECA452-B1AB-42ED-B037-729FD5561A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3D31AC0-8A10-4F30-8C2B-784B54C6D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886DD6F-80E8-4A3A-B26F-B7C91C271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7ECA-92D4-41CE-B9FE-A025CA302CD0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07ADB77-77BC-486A-BB0A-9F4B7A32E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656F06A-A566-459D-8B84-59C72342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2281-63AF-4DB0-BD40-0D94EF392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528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12A83BA-C4BD-4F83-8672-6D0F8993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D4C5579-B9D8-467B-ABE5-04D98C206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FC20B5A-1DBB-481D-A0DD-521371DE11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01DB1-B264-4938-9156-C54CE9069809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E072169-BEFA-43BB-9673-7D85BFE80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2842D99-AC3F-4BF4-B79C-8AF33DDD7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A2281-63AF-4DB0-BD40-0D94EF392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045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2" Type="http://schemas.openxmlformats.org/officeDocument/2006/relationships/image" Target="../media/image1.pn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jpeg"/><Relationship Id="rId1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5C5F262-0410-4C19-B1BC-85FC408C8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/>
              <a:t>아</a:t>
            </a:r>
            <a:r>
              <a:rPr lang="ko-KR" altLang="en-US" dirty="0" err="1"/>
              <a:t>무하고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1" dirty="0"/>
              <a:t>룸</a:t>
            </a:r>
            <a:r>
              <a:rPr lang="ko-KR" altLang="en-US" dirty="0"/>
              <a:t>메이트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안맺는</a:t>
            </a:r>
            <a:r>
              <a:rPr lang="ko-KR" altLang="en-US" b="1" dirty="0" err="1"/>
              <a:t>다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524A04E-97A2-4D29-BCFE-65F228BD9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4958"/>
            <a:ext cx="9144000" cy="2014621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최종 발표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b="1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아룸다</a:t>
            </a:r>
            <a:endParaRPr lang="en-US" altLang="ko-KR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r"/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2015104153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김동근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r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2015104171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남치섭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r"/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2016104120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마수현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pPr algn="r"/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2016104171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최원준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B9302010-8DCF-42AC-B84E-8D4E986EB06C}"/>
              </a:ext>
            </a:extLst>
          </p:cNvPr>
          <p:cNvGrpSpPr/>
          <p:nvPr/>
        </p:nvGrpSpPr>
        <p:grpSpPr>
          <a:xfrm>
            <a:off x="9397497" y="6540566"/>
            <a:ext cx="4208913" cy="361084"/>
            <a:chOff x="8727134" y="6540566"/>
            <a:chExt cx="3947302" cy="361084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F75FAA53-51A6-46B9-BBBF-553EE2BBCB08}"/>
                </a:ext>
              </a:extLst>
            </p:cNvPr>
            <p:cNvSpPr txBox="1"/>
            <p:nvPr/>
          </p:nvSpPr>
          <p:spPr>
            <a:xfrm>
              <a:off x="8988572" y="6563096"/>
              <a:ext cx="36858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KyungHee</a:t>
              </a:r>
              <a:r>
                <a:rPr lang="en-US" altLang="ko-KR" sz="1600" b="1" dirty="0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Univ</a:t>
              </a:r>
              <a:r>
                <a:rPr lang="en-US" altLang="ko-KR" sz="1600" b="1" dirty="0" smtClean="0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. Database</a:t>
              </a:r>
              <a:endParaRPr lang="ko-KR" altLang="en-US" sz="1600" b="1" dirty="0">
                <a:solidFill>
                  <a:srgbClr val="A3211C"/>
                </a:solidFill>
                <a:latin typeface="Cambria" panose="02040503050406030204" pitchFamily="18" charset="0"/>
              </a:endParaRPr>
            </a:p>
          </p:txBody>
        </p:sp>
        <p:pic>
          <p:nvPicPr>
            <p:cNvPr id="6" name="Picture 4" descr="ê²½í¬ëíêµ ë§í¬ì ëí ì´ë¯¸ì§ ê²ìê²°ê³¼">
              <a:extLst>
                <a:ext uri="{FF2B5EF4-FFF2-40B4-BE49-F238E27FC236}">
                  <a16:creationId xmlns="" xmlns:a16="http://schemas.microsoft.com/office/drawing/2014/main" id="{419E6AC7-507D-4F04-90A5-899C54D6F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5500" y1="48000" x2="45500" y2="48000"/>
                          <a14:foregroundMark x1="42000" y1="26667" x2="42000" y2="26667"/>
                          <a14:foregroundMark x1="52000" y1="20667" x2="52000" y2="2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7134" y="6540566"/>
              <a:ext cx="469608" cy="35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오디오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01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21"/>
    </mc:Choice>
    <mc:Fallback>
      <p:transition spd="slow" advTm="6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A1EEB7-B4B3-4115-BFDA-C5FD9755A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200" kern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프로필 페이지</a:t>
            </a:r>
            <a:endParaRPr lang="en-US" altLang="ko-KR" sz="3200" kern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F8E49AB8-EDF1-4DC5-ABB6-2602952F4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190046" y="1675227"/>
            <a:ext cx="7811907" cy="439419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230DECE-F684-426E-AB06-32E91BF04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2281-63AF-4DB0-BD40-0D94EF3928CE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040C365-E5CE-45C8-B211-1C41D838DF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93" y="-2"/>
            <a:ext cx="997205" cy="93116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B9302010-8DCF-42AC-B84E-8D4E986EB06C}"/>
              </a:ext>
            </a:extLst>
          </p:cNvPr>
          <p:cNvGrpSpPr/>
          <p:nvPr/>
        </p:nvGrpSpPr>
        <p:grpSpPr>
          <a:xfrm>
            <a:off x="9397497" y="6540566"/>
            <a:ext cx="4208913" cy="361084"/>
            <a:chOff x="8727134" y="6540566"/>
            <a:chExt cx="3947302" cy="361084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F75FAA53-51A6-46B9-BBBF-553EE2BBCB08}"/>
                </a:ext>
              </a:extLst>
            </p:cNvPr>
            <p:cNvSpPr txBox="1"/>
            <p:nvPr/>
          </p:nvSpPr>
          <p:spPr>
            <a:xfrm>
              <a:off x="8988572" y="6563096"/>
              <a:ext cx="36858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KyungHee</a:t>
              </a:r>
              <a:r>
                <a:rPr lang="en-US" altLang="ko-KR" sz="1600" b="1" dirty="0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Univ</a:t>
              </a:r>
              <a:r>
                <a:rPr lang="en-US" altLang="ko-KR" sz="1600" b="1" dirty="0" smtClean="0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. Database</a:t>
              </a:r>
              <a:endParaRPr lang="ko-KR" altLang="en-US" sz="1600" b="1" dirty="0">
                <a:solidFill>
                  <a:srgbClr val="A3211C"/>
                </a:solidFill>
                <a:latin typeface="Cambria" panose="02040503050406030204" pitchFamily="18" charset="0"/>
              </a:endParaRPr>
            </a:p>
          </p:txBody>
        </p:sp>
        <p:pic>
          <p:nvPicPr>
            <p:cNvPr id="10" name="Picture 4" descr="ê²½í¬ëíêµ ë§í¬ì ëí ì´ë¯¸ì§ ê²ìê²°ê³¼">
              <a:extLst>
                <a:ext uri="{FF2B5EF4-FFF2-40B4-BE49-F238E27FC236}">
                  <a16:creationId xmlns="" xmlns:a16="http://schemas.microsoft.com/office/drawing/2014/main" id="{419E6AC7-507D-4F04-90A5-899C54D6F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5500" y1="48000" x2="45500" y2="48000"/>
                          <a14:foregroundMark x1="42000" y1="26667" x2="42000" y2="26667"/>
                          <a14:foregroundMark x1="52000" y1="20667" x2="52000" y2="2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7134" y="6540566"/>
              <a:ext cx="469608" cy="35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79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39"/>
    </mc:Choice>
    <mc:Fallback>
      <p:transition spd="slow" advTm="9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1A730F2-90A3-46DC-8BF2-AEA8B1D55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200" kern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대화 </a:t>
            </a:r>
            <a:r>
              <a:rPr lang="ko-KR" altLang="en-US" sz="3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창 페이지</a:t>
            </a:r>
            <a:endParaRPr lang="en-US" altLang="ko-KR" sz="3200" kern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09BBC9B9-8ADC-4E20-8A0E-8088F41CB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6" y="1675227"/>
            <a:ext cx="7811907" cy="439419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E4B323DF-2917-4E1A-8920-6F4EB51DA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2281-63AF-4DB0-BD40-0D94EF3928CE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FEADD03-4B03-4870-908D-D7FFBB35EC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93" y="-2"/>
            <a:ext cx="997205" cy="93116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B9302010-8DCF-42AC-B84E-8D4E986EB06C}"/>
              </a:ext>
            </a:extLst>
          </p:cNvPr>
          <p:cNvGrpSpPr/>
          <p:nvPr/>
        </p:nvGrpSpPr>
        <p:grpSpPr>
          <a:xfrm>
            <a:off x="9397497" y="6540566"/>
            <a:ext cx="4208913" cy="361084"/>
            <a:chOff x="8727134" y="6540566"/>
            <a:chExt cx="3947302" cy="361084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F75FAA53-51A6-46B9-BBBF-553EE2BBCB08}"/>
                </a:ext>
              </a:extLst>
            </p:cNvPr>
            <p:cNvSpPr txBox="1"/>
            <p:nvPr/>
          </p:nvSpPr>
          <p:spPr>
            <a:xfrm>
              <a:off x="8988572" y="6563096"/>
              <a:ext cx="36858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KyungHee</a:t>
              </a:r>
              <a:r>
                <a:rPr lang="en-US" altLang="ko-KR" sz="1600" b="1" dirty="0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Univ</a:t>
              </a:r>
              <a:r>
                <a:rPr lang="en-US" altLang="ko-KR" sz="1600" b="1" dirty="0" smtClean="0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. Database</a:t>
              </a:r>
              <a:endParaRPr lang="ko-KR" altLang="en-US" sz="1600" b="1" dirty="0">
                <a:solidFill>
                  <a:srgbClr val="A3211C"/>
                </a:solidFill>
                <a:latin typeface="Cambria" panose="02040503050406030204" pitchFamily="18" charset="0"/>
              </a:endParaRPr>
            </a:p>
          </p:txBody>
        </p:sp>
        <p:pic>
          <p:nvPicPr>
            <p:cNvPr id="10" name="Picture 4" descr="ê²½í¬ëíêµ ë§í¬ì ëí ì´ë¯¸ì§ ê²ìê²°ê³¼">
              <a:extLst>
                <a:ext uri="{FF2B5EF4-FFF2-40B4-BE49-F238E27FC236}">
                  <a16:creationId xmlns="" xmlns:a16="http://schemas.microsoft.com/office/drawing/2014/main" id="{419E6AC7-507D-4F04-90A5-899C54D6F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5500" y1="48000" x2="45500" y2="48000"/>
                          <a14:foregroundMark x1="42000" y1="26667" x2="42000" y2="26667"/>
                          <a14:foregroundMark x1="52000" y1="20667" x2="52000" y2="2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7134" y="6540566"/>
              <a:ext cx="469608" cy="35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오디오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9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16"/>
    </mc:Choice>
    <mc:Fallback>
      <p:transition spd="slow" advTm="7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FF52AF-063E-41FD-AE63-6B7EB2EA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보완할 점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5973826-BEA9-4B73-9FAD-53F55E0E5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실제 어플리케이션으로 </a:t>
            </a: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확장시킬 시 </a:t>
            </a: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사업성 확보를 위해 </a:t>
            </a: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결제 </a:t>
            </a: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시스템을 만들어서 원하는 상대와 대화를 하고 싶을 시 일정 비용을 지불하는 기능을 </a:t>
            </a: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구현</a:t>
            </a:r>
            <a:endParaRPr lang="en-US" altLang="ko-KR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0" indent="0" fontAlgn="base">
              <a:buNone/>
            </a:pP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fontAlgn="base"/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많은 회원들이 접속하였을 때 효율적인 관리 방법 개선이 필요하다고 </a:t>
            </a:r>
            <a:r>
              <a:rPr lang="ko-KR" altLang="en-US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생각함</a:t>
            </a:r>
            <a:endParaRPr lang="en-US" altLang="ko-KR" dirty="0" smtClean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0" indent="0" fontAlgn="base">
              <a:buNone/>
            </a:pP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fontAlgn="base"/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지역별로 게시판을 나누어서 관리하면서 통합된 게시판을 조금 더 세분화 할 필요가 있음</a:t>
            </a:r>
          </a:p>
          <a:p>
            <a:pPr marL="0" indent="0">
              <a:buNone/>
            </a:pP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8978F33-CE01-4A76-9A26-5290EB44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2281-63AF-4DB0-BD40-0D94EF3928CE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5940273-9BB9-4478-9933-485A91BE7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93" y="-2"/>
            <a:ext cx="997205" cy="93116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B9302010-8DCF-42AC-B84E-8D4E986EB06C}"/>
              </a:ext>
            </a:extLst>
          </p:cNvPr>
          <p:cNvGrpSpPr/>
          <p:nvPr/>
        </p:nvGrpSpPr>
        <p:grpSpPr>
          <a:xfrm>
            <a:off x="9397497" y="6540566"/>
            <a:ext cx="4208913" cy="361084"/>
            <a:chOff x="8727134" y="6540566"/>
            <a:chExt cx="3947302" cy="361084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F75FAA53-51A6-46B9-BBBF-553EE2BBCB08}"/>
                </a:ext>
              </a:extLst>
            </p:cNvPr>
            <p:cNvSpPr txBox="1"/>
            <p:nvPr/>
          </p:nvSpPr>
          <p:spPr>
            <a:xfrm>
              <a:off x="8988572" y="6563096"/>
              <a:ext cx="36858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KyungHee</a:t>
              </a:r>
              <a:r>
                <a:rPr lang="en-US" altLang="ko-KR" sz="1600" b="1" dirty="0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Univ</a:t>
              </a:r>
              <a:r>
                <a:rPr lang="en-US" altLang="ko-KR" sz="1600" b="1" dirty="0" smtClean="0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. Database</a:t>
              </a:r>
              <a:endParaRPr lang="ko-KR" altLang="en-US" sz="1600" b="1" dirty="0">
                <a:solidFill>
                  <a:srgbClr val="A3211C"/>
                </a:solidFill>
                <a:latin typeface="Cambria" panose="02040503050406030204" pitchFamily="18" charset="0"/>
              </a:endParaRPr>
            </a:p>
          </p:txBody>
        </p:sp>
        <p:pic>
          <p:nvPicPr>
            <p:cNvPr id="9" name="Picture 4" descr="ê²½í¬ëíêµ ë§í¬ì ëí ì´ë¯¸ì§ ê²ìê²°ê³¼">
              <a:extLst>
                <a:ext uri="{FF2B5EF4-FFF2-40B4-BE49-F238E27FC236}">
                  <a16:creationId xmlns="" xmlns:a16="http://schemas.microsoft.com/office/drawing/2014/main" id="{419E6AC7-507D-4F04-90A5-899C54D6F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5500" y1="48000" x2="45500" y2="48000"/>
                          <a14:foregroundMark x1="42000" y1="26667" x2="42000" y2="26667"/>
                          <a14:foregroundMark x1="52000" y1="20667" x2="52000" y2="2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7134" y="6540566"/>
              <a:ext cx="469608" cy="35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오디오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71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63"/>
    </mc:Choice>
    <mc:Fallback>
      <p:transition spd="slow" advTm="36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xmlns="" id="{CBF87B15-8BC8-4267-BBCA-EBE082A4B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612" y="2020094"/>
            <a:ext cx="6962775" cy="3962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DA5251E-0523-4534-9665-A00D2C29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2281-63AF-4DB0-BD40-0D94EF3928CE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91BB39A-B65F-4652-806C-7C620B79A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95" y="0"/>
            <a:ext cx="997205" cy="93116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B9302010-8DCF-42AC-B84E-8D4E986EB06C}"/>
              </a:ext>
            </a:extLst>
          </p:cNvPr>
          <p:cNvGrpSpPr/>
          <p:nvPr/>
        </p:nvGrpSpPr>
        <p:grpSpPr>
          <a:xfrm>
            <a:off x="9397497" y="6540566"/>
            <a:ext cx="4208913" cy="361084"/>
            <a:chOff x="8727134" y="6540566"/>
            <a:chExt cx="3947302" cy="361084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F75FAA53-51A6-46B9-BBBF-553EE2BBCB08}"/>
                </a:ext>
              </a:extLst>
            </p:cNvPr>
            <p:cNvSpPr txBox="1"/>
            <p:nvPr/>
          </p:nvSpPr>
          <p:spPr>
            <a:xfrm>
              <a:off x="8988572" y="6563096"/>
              <a:ext cx="36858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KyungHee</a:t>
              </a:r>
              <a:r>
                <a:rPr lang="en-US" altLang="ko-KR" sz="1600" b="1" dirty="0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Univ</a:t>
              </a:r>
              <a:r>
                <a:rPr lang="en-US" altLang="ko-KR" sz="1600" b="1" dirty="0" smtClean="0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. Database</a:t>
              </a:r>
              <a:endParaRPr lang="ko-KR" altLang="en-US" sz="1600" b="1" dirty="0">
                <a:solidFill>
                  <a:srgbClr val="A3211C"/>
                </a:solidFill>
                <a:latin typeface="Cambria" panose="02040503050406030204" pitchFamily="18" charset="0"/>
              </a:endParaRPr>
            </a:p>
          </p:txBody>
        </p:sp>
        <p:pic>
          <p:nvPicPr>
            <p:cNvPr id="10" name="Picture 4" descr="ê²½í¬ëíêµ ë§í¬ì ëí ì´ë¯¸ì§ ê²ìê²°ê³¼">
              <a:extLst>
                <a:ext uri="{FF2B5EF4-FFF2-40B4-BE49-F238E27FC236}">
                  <a16:creationId xmlns="" xmlns:a16="http://schemas.microsoft.com/office/drawing/2014/main" id="{419E6AC7-507D-4F04-90A5-899C54D6F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5500" y1="48000" x2="45500" y2="48000"/>
                          <a14:foregroundMark x1="42000" y1="26667" x2="42000" y2="26667"/>
                          <a14:foregroundMark x1="52000" y1="20667" x2="52000" y2="2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7134" y="6540566"/>
              <a:ext cx="469608" cy="35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8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2"/>
    </mc:Choice>
    <mc:Fallback>
      <p:transition spd="slow" advTm="6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1690528-10A3-4022-95D3-034DAE8BE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목차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87D897C-F0F0-4723-8A2B-7D74C2E5F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요약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/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구현 결과물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보완할 점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/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7843245-5145-467E-AA07-CD3D55A8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2281-63AF-4DB0-BD40-0D94EF3928CE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F5DC55F-9134-41B7-9F2F-4DBFF30BA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93" y="-2"/>
            <a:ext cx="997205" cy="93116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B9302010-8DCF-42AC-B84E-8D4E986EB06C}"/>
              </a:ext>
            </a:extLst>
          </p:cNvPr>
          <p:cNvGrpSpPr/>
          <p:nvPr/>
        </p:nvGrpSpPr>
        <p:grpSpPr>
          <a:xfrm>
            <a:off x="9397497" y="6540566"/>
            <a:ext cx="4208913" cy="361084"/>
            <a:chOff x="8727134" y="6540566"/>
            <a:chExt cx="3947302" cy="361084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F75FAA53-51A6-46B9-BBBF-553EE2BBCB08}"/>
                </a:ext>
              </a:extLst>
            </p:cNvPr>
            <p:cNvSpPr txBox="1"/>
            <p:nvPr/>
          </p:nvSpPr>
          <p:spPr>
            <a:xfrm>
              <a:off x="8988572" y="6563096"/>
              <a:ext cx="36858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KyungHee</a:t>
              </a:r>
              <a:r>
                <a:rPr lang="en-US" altLang="ko-KR" sz="1600" b="1" dirty="0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Univ</a:t>
              </a:r>
              <a:r>
                <a:rPr lang="en-US" altLang="ko-KR" sz="1600" b="1" dirty="0" smtClean="0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. Database</a:t>
              </a:r>
              <a:endParaRPr lang="ko-KR" altLang="en-US" sz="1600" b="1" dirty="0">
                <a:solidFill>
                  <a:srgbClr val="A3211C"/>
                </a:solidFill>
                <a:latin typeface="Cambria" panose="02040503050406030204" pitchFamily="18" charset="0"/>
              </a:endParaRPr>
            </a:p>
          </p:txBody>
        </p:sp>
        <p:pic>
          <p:nvPicPr>
            <p:cNvPr id="9" name="Picture 4" descr="ê²½í¬ëíêµ ë§í¬ì ëí ì´ë¯¸ì§ ê²ìê²°ê³¼">
              <a:extLst>
                <a:ext uri="{FF2B5EF4-FFF2-40B4-BE49-F238E27FC236}">
                  <a16:creationId xmlns="" xmlns:a16="http://schemas.microsoft.com/office/drawing/2014/main" id="{419E6AC7-507D-4F04-90A5-899C54D6F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5500" y1="48000" x2="45500" y2="48000"/>
                          <a14:foregroundMark x1="42000" y1="26667" x2="42000" y2="26667"/>
                          <a14:foregroundMark x1="52000" y1="20667" x2="52000" y2="2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7134" y="6540566"/>
              <a:ext cx="469608" cy="35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오디오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65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1"/>
    </mc:Choice>
    <mc:Fallback>
      <p:transition spd="slow" advTm="3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F00CA9-6407-455A-91F5-8F5A79BC2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57600" cy="1325563"/>
          </a:xfrm>
        </p:spPr>
        <p:txBody>
          <a:bodyPr/>
          <a:lstStyle/>
          <a:p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프로젝트 요약</a:t>
            </a:r>
            <a:endParaRPr lang="en-US" altLang="ko-KR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2A20C88-EEFC-4E8C-8AC8-A38709AB7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다양한 조건의 룸메이트 중 자신이 원하는 종류의 룸메이트를 찾고자 하는 사람이 생겨남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접근성이 좋고 사용자가 원하는 조건을 가진 룸메이트를 찾아주는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서비스가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필요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Spring Boot Framework + Vue.js Framework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+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MySQL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을 활용한 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Web Application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제작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3CEA0A3-6775-414C-A8BD-B9F633D0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2281-63AF-4DB0-BD40-0D94EF3928CE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05E8705-69EE-46E3-B917-BFDEC0D60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93" y="-2"/>
            <a:ext cx="997205" cy="93116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B9302010-8DCF-42AC-B84E-8D4E986EB06C}"/>
              </a:ext>
            </a:extLst>
          </p:cNvPr>
          <p:cNvGrpSpPr/>
          <p:nvPr/>
        </p:nvGrpSpPr>
        <p:grpSpPr>
          <a:xfrm>
            <a:off x="9397497" y="6540566"/>
            <a:ext cx="4208913" cy="361084"/>
            <a:chOff x="8727134" y="6540566"/>
            <a:chExt cx="3947302" cy="361084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F75FAA53-51A6-46B9-BBBF-553EE2BBCB08}"/>
                </a:ext>
              </a:extLst>
            </p:cNvPr>
            <p:cNvSpPr txBox="1"/>
            <p:nvPr/>
          </p:nvSpPr>
          <p:spPr>
            <a:xfrm>
              <a:off x="8988572" y="6563096"/>
              <a:ext cx="36858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KyungHee</a:t>
              </a:r>
              <a:r>
                <a:rPr lang="en-US" altLang="ko-KR" sz="1600" b="1" dirty="0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Univ</a:t>
              </a:r>
              <a:r>
                <a:rPr lang="en-US" altLang="ko-KR" sz="1600" b="1" dirty="0" smtClean="0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. Database</a:t>
              </a:r>
              <a:endParaRPr lang="ko-KR" altLang="en-US" sz="1600" b="1" dirty="0">
                <a:solidFill>
                  <a:srgbClr val="A3211C"/>
                </a:solidFill>
                <a:latin typeface="Cambria" panose="02040503050406030204" pitchFamily="18" charset="0"/>
              </a:endParaRPr>
            </a:p>
          </p:txBody>
        </p:sp>
        <p:pic>
          <p:nvPicPr>
            <p:cNvPr id="9" name="Picture 4" descr="ê²½í¬ëíêµ ë§í¬ì ëí ì´ë¯¸ì§ ê²ìê²°ê³¼">
              <a:extLst>
                <a:ext uri="{FF2B5EF4-FFF2-40B4-BE49-F238E27FC236}">
                  <a16:creationId xmlns="" xmlns:a16="http://schemas.microsoft.com/office/drawing/2014/main" id="{419E6AC7-507D-4F04-90A5-899C54D6F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5500" y1="48000" x2="45500" y2="48000"/>
                          <a14:foregroundMark x1="42000" y1="26667" x2="42000" y2="26667"/>
                          <a14:foregroundMark x1="52000" y1="20667" x2="52000" y2="2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7134" y="6540566"/>
              <a:ext cx="469608" cy="35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오디오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42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13"/>
    </mc:Choice>
    <mc:Fallback>
      <p:transition spd="slow" advTm="31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xmlns="" id="{5C04E98A-DBC0-4BF6-A4A1-CC44160F8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8473" y="8983803"/>
            <a:ext cx="2743200" cy="365125"/>
          </a:xfrm>
        </p:spPr>
        <p:txBody>
          <a:bodyPr/>
          <a:lstStyle/>
          <a:p>
            <a:fld id="{CD6A2281-63AF-4DB0-BD40-0D94EF3928CE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-22814" y="330930"/>
            <a:ext cx="12214814" cy="6192990"/>
            <a:chOff x="-1704" y="417355"/>
            <a:chExt cx="12214814" cy="6192990"/>
          </a:xfrm>
        </p:grpSpPr>
        <p:sp>
          <p:nvSpPr>
            <p:cNvPr id="15" name="액자 14">
              <a:extLst>
                <a:ext uri="{FF2B5EF4-FFF2-40B4-BE49-F238E27FC236}">
                  <a16:creationId xmlns:a16="http://schemas.microsoft.com/office/drawing/2014/main" xmlns="" id="{EBCA6E0A-2B43-4B6A-9C22-3EA87CA53ED2}"/>
                </a:ext>
              </a:extLst>
            </p:cNvPr>
            <p:cNvSpPr/>
            <p:nvPr/>
          </p:nvSpPr>
          <p:spPr>
            <a:xfrm>
              <a:off x="2095018" y="1108304"/>
              <a:ext cx="10018401" cy="5502041"/>
            </a:xfrm>
            <a:prstGeom prst="frame">
              <a:avLst>
                <a:gd name="adj1" fmla="val 1302"/>
              </a:avLst>
            </a:prstGeom>
            <a:solidFill>
              <a:srgbClr val="430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6" name="사각형: 둥근 모서리 13">
              <a:extLst>
                <a:ext uri="{FF2B5EF4-FFF2-40B4-BE49-F238E27FC236}">
                  <a16:creationId xmlns:a16="http://schemas.microsoft.com/office/drawing/2014/main" xmlns="" id="{A73BD7BC-3365-41D3-A68E-56B331FB5FB4}"/>
                </a:ext>
              </a:extLst>
            </p:cNvPr>
            <p:cNvSpPr/>
            <p:nvPr/>
          </p:nvSpPr>
          <p:spPr>
            <a:xfrm>
              <a:off x="2095018" y="654138"/>
              <a:ext cx="1041722" cy="394323"/>
            </a:xfrm>
            <a:prstGeom prst="roundRect">
              <a:avLst/>
            </a:prstGeom>
            <a:solidFill>
              <a:srgbClr val="43009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SERVER</a:t>
              </a:r>
              <a:endPara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7" name="화살표: 오른쪽 18">
              <a:extLst>
                <a:ext uri="{FF2B5EF4-FFF2-40B4-BE49-F238E27FC236}">
                  <a16:creationId xmlns:a16="http://schemas.microsoft.com/office/drawing/2014/main" xmlns="" id="{1D6FF5BE-2933-4F63-8BA6-EFD155384EF4}"/>
                </a:ext>
              </a:extLst>
            </p:cNvPr>
            <p:cNvSpPr/>
            <p:nvPr/>
          </p:nvSpPr>
          <p:spPr>
            <a:xfrm rot="10800000">
              <a:off x="6566580" y="2610379"/>
              <a:ext cx="937887" cy="219920"/>
            </a:xfrm>
            <a:prstGeom prst="rightArrow">
              <a:avLst/>
            </a:prstGeom>
            <a:solidFill>
              <a:srgbClr val="430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18" name="Picture 8" descr="herokuì ëí ì´ë¯¸ì§ ê²ìê²°ê³¼">
              <a:extLst>
                <a:ext uri="{FF2B5EF4-FFF2-40B4-BE49-F238E27FC236}">
                  <a16:creationId xmlns:a16="http://schemas.microsoft.com/office/drawing/2014/main" xmlns="" id="{213CB36F-31C4-45FE-9E52-8CFFAB6D2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0036" y="417355"/>
              <a:ext cx="2053074" cy="86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324F465F-3401-44D3-B014-715BD56470E3}"/>
                </a:ext>
              </a:extLst>
            </p:cNvPr>
            <p:cNvSpPr txBox="1"/>
            <p:nvPr/>
          </p:nvSpPr>
          <p:spPr>
            <a:xfrm>
              <a:off x="6457088" y="2797238"/>
              <a:ext cx="11568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Response(Data)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0" name="사각형: 둥근 모서리 32">
              <a:extLst>
                <a:ext uri="{FF2B5EF4-FFF2-40B4-BE49-F238E27FC236}">
                  <a16:creationId xmlns:a16="http://schemas.microsoft.com/office/drawing/2014/main" xmlns="" id="{70065F52-2287-45D9-A167-EC6B14613414}"/>
                </a:ext>
              </a:extLst>
            </p:cNvPr>
            <p:cNvSpPr/>
            <p:nvPr/>
          </p:nvSpPr>
          <p:spPr>
            <a:xfrm>
              <a:off x="7675920" y="2049183"/>
              <a:ext cx="1417327" cy="477680"/>
            </a:xfrm>
            <a:prstGeom prst="roundRect">
              <a:avLst/>
            </a:prstGeom>
            <a:solidFill>
              <a:srgbClr val="6DB3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Controller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1" name="사각형: 둥근 모서리 52">
              <a:extLst>
                <a:ext uri="{FF2B5EF4-FFF2-40B4-BE49-F238E27FC236}">
                  <a16:creationId xmlns:a16="http://schemas.microsoft.com/office/drawing/2014/main" xmlns="" id="{AD79A998-B705-445B-9636-26D7DB0488FA}"/>
                </a:ext>
              </a:extLst>
            </p:cNvPr>
            <p:cNvSpPr/>
            <p:nvPr/>
          </p:nvSpPr>
          <p:spPr>
            <a:xfrm>
              <a:off x="7675920" y="3244958"/>
              <a:ext cx="1417327" cy="477680"/>
            </a:xfrm>
            <a:prstGeom prst="roundRect">
              <a:avLst/>
            </a:prstGeom>
            <a:solidFill>
              <a:srgbClr val="6DB3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Model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22" name="Picture 2" descr="vue.js 이미지 검색결과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5679" y1="40196" x2="45679" y2="40196"/>
                          <a14:foregroundMark x1="52922" y1="47647" x2="52922" y2="47647"/>
                          <a14:foregroundMark x1="63621" y1="47255" x2="63621" y2="47255"/>
                          <a14:foregroundMark x1="66749" y1="55490" x2="66749" y2="55490"/>
                          <a14:foregroundMark x1="69300" y1="44118" x2="69300" y2="44118"/>
                          <a14:foregroundMark x1="69465" y1="33922" x2="69465" y2="33922"/>
                          <a14:foregroundMark x1="74979" y1="40980" x2="74979" y2="409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2564" y="5035080"/>
              <a:ext cx="3389268" cy="1422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spring boot framework 이미지 검색결과&quot;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064" y="1792252"/>
              <a:ext cx="1383958" cy="726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액자 23">
              <a:extLst>
                <a:ext uri="{FF2B5EF4-FFF2-40B4-BE49-F238E27FC236}">
                  <a16:creationId xmlns:a16="http://schemas.microsoft.com/office/drawing/2014/main" xmlns="" id="{EBCA6E0A-2B43-4B6A-9C22-3EA87CA53ED2}"/>
                </a:ext>
              </a:extLst>
            </p:cNvPr>
            <p:cNvSpPr/>
            <p:nvPr/>
          </p:nvSpPr>
          <p:spPr>
            <a:xfrm>
              <a:off x="7559573" y="1707515"/>
              <a:ext cx="4226215" cy="4480559"/>
            </a:xfrm>
            <a:prstGeom prst="frame">
              <a:avLst>
                <a:gd name="adj1" fmla="val 1302"/>
              </a:avLst>
            </a:prstGeom>
            <a:solidFill>
              <a:srgbClr val="6DB3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5" name="액자 24">
              <a:extLst>
                <a:ext uri="{FF2B5EF4-FFF2-40B4-BE49-F238E27FC236}">
                  <a16:creationId xmlns:a16="http://schemas.microsoft.com/office/drawing/2014/main" xmlns="" id="{EBCA6E0A-2B43-4B6A-9C22-3EA87CA53ED2}"/>
                </a:ext>
              </a:extLst>
            </p:cNvPr>
            <p:cNvSpPr/>
            <p:nvPr/>
          </p:nvSpPr>
          <p:spPr>
            <a:xfrm>
              <a:off x="2308645" y="1708930"/>
              <a:ext cx="4226215" cy="4480559"/>
            </a:xfrm>
            <a:prstGeom prst="frame">
              <a:avLst>
                <a:gd name="adj1" fmla="val 1302"/>
              </a:avLst>
            </a:prstGeom>
            <a:solidFill>
              <a:srgbClr val="4DBA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47756" y="6188074"/>
              <a:ext cx="236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&lt;Front-End&gt;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12306" y="6187835"/>
              <a:ext cx="3624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&lt;Back-End : REST API Server&gt;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8" name="화살표: 오른쪽 14">
              <a:extLst>
                <a:ext uri="{FF2B5EF4-FFF2-40B4-BE49-F238E27FC236}">
                  <a16:creationId xmlns:a16="http://schemas.microsoft.com/office/drawing/2014/main" xmlns="" id="{B6F44EC1-60A2-4C75-87D9-30172E42F447}"/>
                </a:ext>
              </a:extLst>
            </p:cNvPr>
            <p:cNvSpPr/>
            <p:nvPr/>
          </p:nvSpPr>
          <p:spPr>
            <a:xfrm rot="5400000">
              <a:off x="7913460" y="2791897"/>
              <a:ext cx="681662" cy="211728"/>
            </a:xfrm>
            <a:prstGeom prst="rightArrow">
              <a:avLst/>
            </a:prstGeom>
            <a:solidFill>
              <a:srgbClr val="430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9" name="액자 28">
              <a:extLst>
                <a:ext uri="{FF2B5EF4-FFF2-40B4-BE49-F238E27FC236}">
                  <a16:creationId xmlns:a16="http://schemas.microsoft.com/office/drawing/2014/main" xmlns="" id="{EBCA6E0A-2B43-4B6A-9C22-3EA87CA53ED2}"/>
                </a:ext>
              </a:extLst>
            </p:cNvPr>
            <p:cNvSpPr/>
            <p:nvPr/>
          </p:nvSpPr>
          <p:spPr>
            <a:xfrm>
              <a:off x="7681360" y="3745620"/>
              <a:ext cx="3982319" cy="2309740"/>
            </a:xfrm>
            <a:prstGeom prst="frame">
              <a:avLst>
                <a:gd name="adj1" fmla="val 1302"/>
              </a:avLst>
            </a:prstGeom>
            <a:solidFill>
              <a:srgbClr val="6DB3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0004" y="2755282"/>
              <a:ext cx="14719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&lt;&lt;Call&gt;&gt;</a:t>
              </a:r>
              <a:endPara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1" name="사각형: 둥근 모서리 52">
              <a:extLst>
                <a:ext uri="{FF2B5EF4-FFF2-40B4-BE49-F238E27FC236}">
                  <a16:creationId xmlns:a16="http://schemas.microsoft.com/office/drawing/2014/main" xmlns="" id="{AD79A998-B705-445B-9636-26D7DB0488FA}"/>
                </a:ext>
              </a:extLst>
            </p:cNvPr>
            <p:cNvSpPr/>
            <p:nvPr/>
          </p:nvSpPr>
          <p:spPr>
            <a:xfrm>
              <a:off x="7723397" y="3863700"/>
              <a:ext cx="1417327" cy="477680"/>
            </a:xfrm>
            <a:prstGeom prst="roundRect">
              <a:avLst/>
            </a:prstGeom>
            <a:solidFill>
              <a:srgbClr val="6DB3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Service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2" name="사각형: 둥근 모서리 52">
              <a:extLst>
                <a:ext uri="{FF2B5EF4-FFF2-40B4-BE49-F238E27FC236}">
                  <a16:creationId xmlns:a16="http://schemas.microsoft.com/office/drawing/2014/main" xmlns="" id="{AD79A998-B705-445B-9636-26D7DB0488FA}"/>
                </a:ext>
              </a:extLst>
            </p:cNvPr>
            <p:cNvSpPr/>
            <p:nvPr/>
          </p:nvSpPr>
          <p:spPr>
            <a:xfrm>
              <a:off x="7710059" y="4706097"/>
              <a:ext cx="1417327" cy="1209049"/>
            </a:xfrm>
            <a:prstGeom prst="roundRect">
              <a:avLst/>
            </a:prstGeom>
            <a:solidFill>
              <a:srgbClr val="6DB3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DAO</a:t>
              </a:r>
            </a:p>
            <a:p>
              <a:pPr algn="ctr"/>
              <a:r>
                <a:rPr lang="en-US" altLang="ko-KR" sz="14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(Data Access Object)</a:t>
              </a:r>
              <a:endPara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3" name="화살표: 오른쪽 14">
              <a:extLst>
                <a:ext uri="{FF2B5EF4-FFF2-40B4-BE49-F238E27FC236}">
                  <a16:creationId xmlns:a16="http://schemas.microsoft.com/office/drawing/2014/main" xmlns="" id="{B6F44EC1-60A2-4C75-87D9-30172E42F447}"/>
                </a:ext>
              </a:extLst>
            </p:cNvPr>
            <p:cNvSpPr/>
            <p:nvPr/>
          </p:nvSpPr>
          <p:spPr>
            <a:xfrm>
              <a:off x="9191662" y="4846685"/>
              <a:ext cx="1470957" cy="177664"/>
            </a:xfrm>
            <a:prstGeom prst="rightArrow">
              <a:avLst/>
            </a:prstGeom>
            <a:solidFill>
              <a:srgbClr val="430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D4781116-4025-45E5-A0C8-D077B1F8789E}"/>
                </a:ext>
              </a:extLst>
            </p:cNvPr>
            <p:cNvSpPr txBox="1"/>
            <p:nvPr/>
          </p:nvSpPr>
          <p:spPr>
            <a:xfrm>
              <a:off x="9118756" y="4581949"/>
              <a:ext cx="1586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&lt;&lt;CRUD&gt;&gt;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5" name="원통 34"/>
            <p:cNvSpPr/>
            <p:nvPr/>
          </p:nvSpPr>
          <p:spPr>
            <a:xfrm>
              <a:off x="10665943" y="4536504"/>
              <a:ext cx="933181" cy="1470140"/>
            </a:xfrm>
            <a:prstGeom prst="ca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DB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324F465F-3401-44D3-B014-715BD56470E3}"/>
                </a:ext>
              </a:extLst>
            </p:cNvPr>
            <p:cNvSpPr txBox="1"/>
            <p:nvPr/>
          </p:nvSpPr>
          <p:spPr>
            <a:xfrm>
              <a:off x="9346589" y="5347807"/>
              <a:ext cx="1156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&lt;&lt;DTO&gt;&gt;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7" name="화살표: 오른쪽 14">
              <a:extLst>
                <a:ext uri="{FF2B5EF4-FFF2-40B4-BE49-F238E27FC236}">
                  <a16:creationId xmlns:a16="http://schemas.microsoft.com/office/drawing/2014/main" xmlns="" id="{B6F44EC1-60A2-4C75-87D9-30172E42F447}"/>
                </a:ext>
              </a:extLst>
            </p:cNvPr>
            <p:cNvSpPr/>
            <p:nvPr/>
          </p:nvSpPr>
          <p:spPr>
            <a:xfrm rot="10800000">
              <a:off x="9189546" y="5598710"/>
              <a:ext cx="1470957" cy="177664"/>
            </a:xfrm>
            <a:prstGeom prst="rightArrow">
              <a:avLst/>
            </a:prstGeom>
            <a:solidFill>
              <a:srgbClr val="430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8" name="화살표: 오른쪽 14">
              <a:extLst>
                <a:ext uri="{FF2B5EF4-FFF2-40B4-BE49-F238E27FC236}">
                  <a16:creationId xmlns:a16="http://schemas.microsoft.com/office/drawing/2014/main" xmlns="" id="{B6F44EC1-60A2-4C75-87D9-30172E42F447}"/>
                </a:ext>
              </a:extLst>
            </p:cNvPr>
            <p:cNvSpPr/>
            <p:nvPr/>
          </p:nvSpPr>
          <p:spPr>
            <a:xfrm rot="16200000">
              <a:off x="8149616" y="2761830"/>
              <a:ext cx="681662" cy="211728"/>
            </a:xfrm>
            <a:prstGeom prst="rightArrow">
              <a:avLst/>
            </a:prstGeom>
            <a:solidFill>
              <a:srgbClr val="430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491343" y="2763570"/>
              <a:ext cx="14719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&lt;&lt;Get Values&gt;&gt;</a:t>
              </a:r>
              <a:endPara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0" name="화살표: 오른쪽 14">
              <a:extLst>
                <a:ext uri="{FF2B5EF4-FFF2-40B4-BE49-F238E27FC236}">
                  <a16:creationId xmlns:a16="http://schemas.microsoft.com/office/drawing/2014/main" xmlns="" id="{B6F44EC1-60A2-4C75-87D9-30172E42F447}"/>
                </a:ext>
              </a:extLst>
            </p:cNvPr>
            <p:cNvSpPr/>
            <p:nvPr/>
          </p:nvSpPr>
          <p:spPr>
            <a:xfrm rot="5400000">
              <a:off x="8244666" y="4420343"/>
              <a:ext cx="314336" cy="211728"/>
            </a:xfrm>
            <a:prstGeom prst="rightArrow">
              <a:avLst/>
            </a:prstGeom>
            <a:solidFill>
              <a:srgbClr val="430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665837" y="4357039"/>
              <a:ext cx="1471993" cy="127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&lt;&lt;Call&gt;&gt;</a:t>
              </a:r>
              <a:endPara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2" name="화살표: 오른쪽 14">
              <a:extLst>
                <a:ext uri="{FF2B5EF4-FFF2-40B4-BE49-F238E27FC236}">
                  <a16:creationId xmlns:a16="http://schemas.microsoft.com/office/drawing/2014/main" xmlns="" id="{B6F44EC1-60A2-4C75-87D9-30172E42F447}"/>
                </a:ext>
              </a:extLst>
            </p:cNvPr>
            <p:cNvSpPr/>
            <p:nvPr/>
          </p:nvSpPr>
          <p:spPr>
            <a:xfrm rot="16200000">
              <a:off x="8480822" y="4406478"/>
              <a:ext cx="314336" cy="211728"/>
            </a:xfrm>
            <a:prstGeom prst="rightArrow">
              <a:avLst/>
            </a:prstGeom>
            <a:solidFill>
              <a:srgbClr val="430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631877" y="4352793"/>
              <a:ext cx="1471993" cy="127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&lt;&lt;Get Values&gt;&gt;</a:t>
              </a:r>
              <a:endPara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4" name="화살표: 오른쪽 18">
              <a:extLst>
                <a:ext uri="{FF2B5EF4-FFF2-40B4-BE49-F238E27FC236}">
                  <a16:creationId xmlns:a16="http://schemas.microsoft.com/office/drawing/2014/main" xmlns="" id="{1D6FF5BE-2933-4F63-8BA6-EFD155384EF4}"/>
                </a:ext>
              </a:extLst>
            </p:cNvPr>
            <p:cNvSpPr/>
            <p:nvPr/>
          </p:nvSpPr>
          <p:spPr>
            <a:xfrm>
              <a:off x="6582117" y="2101168"/>
              <a:ext cx="937887" cy="219920"/>
            </a:xfrm>
            <a:prstGeom prst="rightArrow">
              <a:avLst/>
            </a:prstGeom>
            <a:solidFill>
              <a:srgbClr val="430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324F465F-3401-44D3-B014-715BD56470E3}"/>
                </a:ext>
              </a:extLst>
            </p:cNvPr>
            <p:cNvSpPr txBox="1"/>
            <p:nvPr/>
          </p:nvSpPr>
          <p:spPr>
            <a:xfrm>
              <a:off x="6448998" y="1795802"/>
              <a:ext cx="1156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Request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6" name="화살표: 오른쪽 18">
              <a:extLst>
                <a:ext uri="{FF2B5EF4-FFF2-40B4-BE49-F238E27FC236}">
                  <a16:creationId xmlns:a16="http://schemas.microsoft.com/office/drawing/2014/main" xmlns="" id="{1D6FF5BE-2933-4F63-8BA6-EFD155384EF4}"/>
                </a:ext>
              </a:extLst>
            </p:cNvPr>
            <p:cNvSpPr/>
            <p:nvPr/>
          </p:nvSpPr>
          <p:spPr>
            <a:xfrm rot="10800000">
              <a:off x="1127067" y="3569859"/>
              <a:ext cx="937887" cy="219920"/>
            </a:xfrm>
            <a:prstGeom prst="rightArrow">
              <a:avLst/>
            </a:prstGeom>
            <a:solidFill>
              <a:srgbClr val="475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324F465F-3401-44D3-B014-715BD56470E3}"/>
                </a:ext>
              </a:extLst>
            </p:cNvPr>
            <p:cNvSpPr txBox="1"/>
            <p:nvPr/>
          </p:nvSpPr>
          <p:spPr>
            <a:xfrm>
              <a:off x="1017575" y="3756718"/>
              <a:ext cx="11568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Response(HTML)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8" name="화살표: 오른쪽 18">
              <a:extLst>
                <a:ext uri="{FF2B5EF4-FFF2-40B4-BE49-F238E27FC236}">
                  <a16:creationId xmlns:a16="http://schemas.microsoft.com/office/drawing/2014/main" xmlns="" id="{1D6FF5BE-2933-4F63-8BA6-EFD155384EF4}"/>
                </a:ext>
              </a:extLst>
            </p:cNvPr>
            <p:cNvSpPr/>
            <p:nvPr/>
          </p:nvSpPr>
          <p:spPr>
            <a:xfrm>
              <a:off x="1142604" y="3060648"/>
              <a:ext cx="937887" cy="219920"/>
            </a:xfrm>
            <a:prstGeom prst="rightArrow">
              <a:avLst/>
            </a:prstGeom>
            <a:solidFill>
              <a:srgbClr val="475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324F465F-3401-44D3-B014-715BD56470E3}"/>
                </a:ext>
              </a:extLst>
            </p:cNvPr>
            <p:cNvSpPr txBox="1"/>
            <p:nvPr/>
          </p:nvSpPr>
          <p:spPr>
            <a:xfrm>
              <a:off x="1009485" y="2755282"/>
              <a:ext cx="1156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Request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50" name="Picture 6" descr="chrome image 이미지 검색결과&quot;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54" y="2893781"/>
              <a:ext cx="951868" cy="951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324F465F-3401-44D3-B014-715BD56470E3}"/>
                </a:ext>
              </a:extLst>
            </p:cNvPr>
            <p:cNvSpPr txBox="1"/>
            <p:nvPr/>
          </p:nvSpPr>
          <p:spPr>
            <a:xfrm>
              <a:off x="-1704" y="3859324"/>
              <a:ext cx="1156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&lt;Client&gt;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52" name="Picture 20" descr="html css javascript logo 이미지 검색결과&quot;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1324" y="3225978"/>
              <a:ext cx="3170506" cy="1756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4" descr="javascript axios 이미지 검색결과&quot;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0495" y1="43571" x2="40495" y2="43571"/>
                          <a14:foregroundMark x1="45117" y1="43333" x2="45117" y2="43333"/>
                          <a14:foregroundMark x1="50065" y1="26429" x2="50065" y2="26429"/>
                          <a14:foregroundMark x1="50130" y1="38810" x2="50130" y2="38810"/>
                          <a14:foregroundMark x1="61589" y1="35476" x2="61589" y2="35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56" r="31608" b="18604"/>
            <a:stretch/>
          </p:blipFill>
          <p:spPr bwMode="auto">
            <a:xfrm>
              <a:off x="3956360" y="1570940"/>
              <a:ext cx="2625173" cy="1667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B9302010-8DCF-42AC-B84E-8D4E986EB06C}"/>
              </a:ext>
            </a:extLst>
          </p:cNvPr>
          <p:cNvGrpSpPr/>
          <p:nvPr/>
        </p:nvGrpSpPr>
        <p:grpSpPr>
          <a:xfrm>
            <a:off x="9397497" y="6540566"/>
            <a:ext cx="4208913" cy="361084"/>
            <a:chOff x="8727134" y="6540566"/>
            <a:chExt cx="3947302" cy="361084"/>
          </a:xfrm>
        </p:grpSpPr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F75FAA53-51A6-46B9-BBBF-553EE2BBCB08}"/>
                </a:ext>
              </a:extLst>
            </p:cNvPr>
            <p:cNvSpPr txBox="1"/>
            <p:nvPr/>
          </p:nvSpPr>
          <p:spPr>
            <a:xfrm>
              <a:off x="8988572" y="6563096"/>
              <a:ext cx="36858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KyungHee</a:t>
              </a:r>
              <a:r>
                <a:rPr lang="en-US" altLang="ko-KR" sz="1600" b="1" dirty="0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Univ</a:t>
              </a:r>
              <a:r>
                <a:rPr lang="en-US" altLang="ko-KR" sz="1600" b="1" dirty="0" smtClean="0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. Database</a:t>
              </a:r>
              <a:endParaRPr lang="ko-KR" altLang="en-US" sz="1600" b="1" dirty="0">
                <a:solidFill>
                  <a:srgbClr val="A3211C"/>
                </a:solidFill>
                <a:latin typeface="Cambria" panose="02040503050406030204" pitchFamily="18" charset="0"/>
              </a:endParaRPr>
            </a:p>
          </p:txBody>
        </p:sp>
        <p:pic>
          <p:nvPicPr>
            <p:cNvPr id="56" name="Picture 4" descr="ê²½í¬ëíêµ ë§í¬ì ëí ì´ë¯¸ì§ ê²ìê²°ê³¼">
              <a:extLst>
                <a:ext uri="{FF2B5EF4-FFF2-40B4-BE49-F238E27FC236}">
                  <a16:creationId xmlns="" xmlns:a16="http://schemas.microsoft.com/office/drawing/2014/main" id="{419E6AC7-507D-4F04-90A5-899C54D6F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45500" y1="48000" x2="45500" y2="48000"/>
                          <a14:foregroundMark x1="42000" y1="26667" x2="42000" y2="26667"/>
                          <a14:foregroundMark x1="52000" y1="20667" x2="52000" y2="2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7134" y="6540566"/>
              <a:ext cx="469608" cy="35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제목 1">
            <a:extLst>
              <a:ext uri="{FF2B5EF4-FFF2-40B4-BE49-F238E27FC236}">
                <a16:creationId xmlns:a16="http://schemas.microsoft.com/office/drawing/2014/main" xmlns="" id="{39F00CA9-6407-455A-91F5-8F5A79BC2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436" y="106127"/>
            <a:ext cx="5549362" cy="392041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&lt;Service Architecture&gt;</a:t>
            </a:r>
            <a:endParaRPr lang="en-US" altLang="ko-KR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59" name="오디오 5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4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66"/>
    </mc:Choice>
    <mc:Fallback>
      <p:transition spd="slow" advTm="19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실내, 앉아있는, 작은, 방이(가) 표시된 사진&#10;&#10;자동 생성된 설명">
            <a:extLst>
              <a:ext uri="{FF2B5EF4-FFF2-40B4-BE49-F238E27FC236}">
                <a16:creationId xmlns:a16="http://schemas.microsoft.com/office/drawing/2014/main" xmlns="" id="{A6BD2540-1D0F-4533-83AA-072B90EE9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"/>
            <a:ext cx="12192000" cy="685800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37C89E4B-3C9F-44B9-8B86-D9E3D112D8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19C4DE-E427-4E8A-931E-75255B6BA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301013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구현 결과물 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페이지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AA2EAA10-076F-46BD-8F0F-B9A2FB77A8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D891E407-403B-4764-86C9-33A56D3BCA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xmlns="" id="{34A62B7E-47DB-41E5-A00E-8148ACC1A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2281-63AF-4DB0-BD40-0D94EF3928CE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045CF52-FF2F-428A-8E61-A2A4E1D3E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93" y="-2"/>
            <a:ext cx="997205" cy="93116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9302010-8DCF-42AC-B84E-8D4E986EB06C}"/>
              </a:ext>
            </a:extLst>
          </p:cNvPr>
          <p:cNvGrpSpPr/>
          <p:nvPr/>
        </p:nvGrpSpPr>
        <p:grpSpPr>
          <a:xfrm>
            <a:off x="9397497" y="6540566"/>
            <a:ext cx="4208913" cy="361084"/>
            <a:chOff x="8727134" y="6540566"/>
            <a:chExt cx="3947302" cy="361084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F75FAA53-51A6-46B9-BBBF-553EE2BBCB08}"/>
                </a:ext>
              </a:extLst>
            </p:cNvPr>
            <p:cNvSpPr txBox="1"/>
            <p:nvPr/>
          </p:nvSpPr>
          <p:spPr>
            <a:xfrm>
              <a:off x="8988572" y="6563096"/>
              <a:ext cx="36858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KyungHee</a:t>
              </a:r>
              <a:r>
                <a:rPr lang="en-US" altLang="ko-KR" sz="1600" b="1" dirty="0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Univ</a:t>
              </a:r>
              <a:r>
                <a:rPr lang="en-US" altLang="ko-KR" sz="1600" b="1" dirty="0" smtClean="0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. Database</a:t>
              </a:r>
              <a:endParaRPr lang="ko-KR" altLang="en-US" sz="1600" b="1" dirty="0">
                <a:solidFill>
                  <a:srgbClr val="A3211C"/>
                </a:solidFill>
                <a:latin typeface="Cambria" panose="02040503050406030204" pitchFamily="18" charset="0"/>
              </a:endParaRPr>
            </a:p>
          </p:txBody>
        </p:sp>
        <p:pic>
          <p:nvPicPr>
            <p:cNvPr id="15" name="Picture 4" descr="ê²½í¬ëíêµ ë§í¬ì ëí ì´ë¯¸ì§ ê²ìê²°ê³¼">
              <a:extLst>
                <a:ext uri="{FF2B5EF4-FFF2-40B4-BE49-F238E27FC236}">
                  <a16:creationId xmlns="" xmlns:a16="http://schemas.microsoft.com/office/drawing/2014/main" id="{419E6AC7-507D-4F04-90A5-899C54D6F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5500" y1="48000" x2="45500" y2="48000"/>
                          <a14:foregroundMark x1="42000" y1="26667" x2="42000" y2="26667"/>
                          <a14:foregroundMark x1="52000" y1="20667" x2="52000" y2="2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7134" y="6540566"/>
              <a:ext cx="469608" cy="35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7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5"/>
    </mc:Choice>
    <mc:Fallback>
      <p:transition spd="slow" advTm="7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1089FBF8-EB1C-4B78-AA0F-7C4B42C77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7C89E4B-3C9F-44B9-8B86-D9E3D112D8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D60C095-A684-4FEB-97AF-DC81C2746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메인 페이지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A2EAA10-076F-46BD-8F0F-B9A2FB77A8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D891E407-403B-4764-86C9-33A56D3BCA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9D2346F-7E8E-4028-BFFC-F6AA3EB18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2281-63AF-4DB0-BD40-0D94EF3928CE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1DD1549-27E1-405B-8CA0-9E2231B041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5" y="0"/>
            <a:ext cx="997205" cy="93116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B9302010-8DCF-42AC-B84E-8D4E986EB06C}"/>
              </a:ext>
            </a:extLst>
          </p:cNvPr>
          <p:cNvGrpSpPr/>
          <p:nvPr/>
        </p:nvGrpSpPr>
        <p:grpSpPr>
          <a:xfrm>
            <a:off x="9397497" y="6540566"/>
            <a:ext cx="4208913" cy="361084"/>
            <a:chOff x="8727134" y="6540566"/>
            <a:chExt cx="3947302" cy="361084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F75FAA53-51A6-46B9-BBBF-553EE2BBCB08}"/>
                </a:ext>
              </a:extLst>
            </p:cNvPr>
            <p:cNvSpPr txBox="1"/>
            <p:nvPr/>
          </p:nvSpPr>
          <p:spPr>
            <a:xfrm>
              <a:off x="8988572" y="6563096"/>
              <a:ext cx="36858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KyungHee</a:t>
              </a:r>
              <a:r>
                <a:rPr lang="en-US" altLang="ko-KR" sz="1600" b="1" dirty="0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Univ</a:t>
              </a:r>
              <a:r>
                <a:rPr lang="en-US" altLang="ko-KR" sz="1600" b="1" dirty="0" smtClean="0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. Database</a:t>
              </a:r>
              <a:endParaRPr lang="ko-KR" altLang="en-US" sz="1600" b="1" dirty="0">
                <a:solidFill>
                  <a:srgbClr val="A3211C"/>
                </a:solidFill>
                <a:latin typeface="Cambria" panose="02040503050406030204" pitchFamily="18" charset="0"/>
              </a:endParaRPr>
            </a:p>
          </p:txBody>
        </p:sp>
        <p:pic>
          <p:nvPicPr>
            <p:cNvPr id="14" name="Picture 4" descr="ê²½í¬ëíêµ ë§í¬ì ëí ì´ë¯¸ì§ ê²ìê²°ê³¼">
              <a:extLst>
                <a:ext uri="{FF2B5EF4-FFF2-40B4-BE49-F238E27FC236}">
                  <a16:creationId xmlns="" xmlns:a16="http://schemas.microsoft.com/office/drawing/2014/main" id="{419E6AC7-507D-4F04-90A5-899C54D6F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5500" y1="48000" x2="45500" y2="48000"/>
                          <a14:foregroundMark x1="42000" y1="26667" x2="42000" y2="26667"/>
                          <a14:foregroundMark x1="52000" y1="20667" x2="52000" y2="2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7134" y="6540566"/>
              <a:ext cx="469608" cy="35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02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3"/>
    </mc:Choice>
    <mc:Fallback>
      <p:transition spd="slow" advTm="7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9C656969-9A92-4D81-B279-3F0B998D6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6" y="1675227"/>
            <a:ext cx="7811907" cy="43941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65337AE-3769-4EAD-9480-C3E01DF25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게시글</a:t>
            </a:r>
            <a:r>
              <a:rPr lang="ko-KR" altLang="en-US" sz="3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등록 페이지</a:t>
            </a:r>
            <a:endParaRPr lang="en-US" altLang="ko-KR" sz="3200" kern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C21E540-4E99-4F41-9E12-051149DBB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CD6A2281-63AF-4DB0-BD40-0D94EF3928CE}" type="slidenum">
              <a:rPr lang="en-US" altLang="ko-KR" smtClean="0"/>
              <a:pPr latinLnBrk="0">
                <a:spcAft>
                  <a:spcPts val="600"/>
                </a:spcAft>
              </a:pPr>
              <a:t>7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7454AD3-C57B-4680-ADF0-7EDC5AEC7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93" y="-2"/>
            <a:ext cx="997205" cy="93116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B9302010-8DCF-42AC-B84E-8D4E986EB06C}"/>
              </a:ext>
            </a:extLst>
          </p:cNvPr>
          <p:cNvGrpSpPr/>
          <p:nvPr/>
        </p:nvGrpSpPr>
        <p:grpSpPr>
          <a:xfrm>
            <a:off x="9397497" y="6540566"/>
            <a:ext cx="4208913" cy="361084"/>
            <a:chOff x="8727134" y="6540566"/>
            <a:chExt cx="3947302" cy="361084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F75FAA53-51A6-46B9-BBBF-553EE2BBCB08}"/>
                </a:ext>
              </a:extLst>
            </p:cNvPr>
            <p:cNvSpPr txBox="1"/>
            <p:nvPr/>
          </p:nvSpPr>
          <p:spPr>
            <a:xfrm>
              <a:off x="8988572" y="6563096"/>
              <a:ext cx="36858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KyungHee</a:t>
              </a:r>
              <a:r>
                <a:rPr lang="en-US" altLang="ko-KR" sz="1600" b="1" dirty="0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Univ</a:t>
              </a:r>
              <a:r>
                <a:rPr lang="en-US" altLang="ko-KR" sz="1600" b="1" dirty="0" smtClean="0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. Database</a:t>
              </a:r>
              <a:endParaRPr lang="ko-KR" altLang="en-US" sz="1600" b="1" dirty="0">
                <a:solidFill>
                  <a:srgbClr val="A3211C"/>
                </a:solidFill>
                <a:latin typeface="Cambria" panose="02040503050406030204" pitchFamily="18" charset="0"/>
              </a:endParaRPr>
            </a:p>
          </p:txBody>
        </p:sp>
        <p:pic>
          <p:nvPicPr>
            <p:cNvPr id="10" name="Picture 4" descr="ê²½í¬ëíêµ ë§í¬ì ëí ì´ë¯¸ì§ ê²ìê²°ê³¼">
              <a:extLst>
                <a:ext uri="{FF2B5EF4-FFF2-40B4-BE49-F238E27FC236}">
                  <a16:creationId xmlns="" xmlns:a16="http://schemas.microsoft.com/office/drawing/2014/main" id="{419E6AC7-507D-4F04-90A5-899C54D6F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5500" y1="48000" x2="45500" y2="48000"/>
                          <a14:foregroundMark x1="42000" y1="26667" x2="42000" y2="26667"/>
                          <a14:foregroundMark x1="52000" y1="20667" x2="52000" y2="2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7134" y="6540566"/>
              <a:ext cx="469608" cy="35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50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1"/>
    </mc:Choice>
    <mc:Fallback>
      <p:transition spd="slow" advTm="5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9D10D6AB-4746-4720-8105-A3F17C925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808" y="1675227"/>
            <a:ext cx="8055146" cy="453102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F25FEDC-C249-47DC-839C-914B3CF1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200" kern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게시판 페이지 </a:t>
            </a:r>
            <a:r>
              <a:rPr lang="en-US" altLang="ko-KR" sz="3200" kern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3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게시글</a:t>
            </a:r>
            <a:r>
              <a:rPr lang="ko-KR" altLang="en-US" sz="3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리스트 나열</a:t>
            </a:r>
            <a:endParaRPr lang="en-US" altLang="ko-KR" sz="3200" kern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E74A8A2-A10E-4CA2-9665-E51FD19C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CD6A2281-63AF-4DB0-BD40-0D94EF3928CE}" type="slidenum">
              <a:rPr lang="en-US" altLang="ko-KR" smtClean="0"/>
              <a:pPr latinLnBrk="0">
                <a:spcAft>
                  <a:spcPts val="600"/>
                </a:spcAft>
              </a:pPr>
              <a:t>8</a:t>
            </a:fld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19BB288-A311-47B4-9848-E74DDA54A4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93" y="-2"/>
            <a:ext cx="997205" cy="93116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B9302010-8DCF-42AC-B84E-8D4E986EB06C}"/>
              </a:ext>
            </a:extLst>
          </p:cNvPr>
          <p:cNvGrpSpPr/>
          <p:nvPr/>
        </p:nvGrpSpPr>
        <p:grpSpPr>
          <a:xfrm>
            <a:off x="9397497" y="6540566"/>
            <a:ext cx="4208913" cy="361084"/>
            <a:chOff x="8727134" y="6540566"/>
            <a:chExt cx="3947302" cy="361084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F75FAA53-51A6-46B9-BBBF-553EE2BBCB08}"/>
                </a:ext>
              </a:extLst>
            </p:cNvPr>
            <p:cNvSpPr txBox="1"/>
            <p:nvPr/>
          </p:nvSpPr>
          <p:spPr>
            <a:xfrm>
              <a:off x="8988572" y="6563096"/>
              <a:ext cx="36858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KyungHee</a:t>
              </a:r>
              <a:r>
                <a:rPr lang="en-US" altLang="ko-KR" sz="1600" b="1" dirty="0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Univ</a:t>
              </a:r>
              <a:r>
                <a:rPr lang="en-US" altLang="ko-KR" sz="1600" b="1" dirty="0" smtClean="0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. Database</a:t>
              </a:r>
              <a:endParaRPr lang="ko-KR" altLang="en-US" sz="1600" b="1" dirty="0">
                <a:solidFill>
                  <a:srgbClr val="A3211C"/>
                </a:solidFill>
                <a:latin typeface="Cambria" panose="02040503050406030204" pitchFamily="18" charset="0"/>
              </a:endParaRPr>
            </a:p>
          </p:txBody>
        </p:sp>
        <p:pic>
          <p:nvPicPr>
            <p:cNvPr id="10" name="Picture 4" descr="ê²½í¬ëíêµ ë§í¬ì ëí ì´ë¯¸ì§ ê²ìê²°ê³¼">
              <a:extLst>
                <a:ext uri="{FF2B5EF4-FFF2-40B4-BE49-F238E27FC236}">
                  <a16:creationId xmlns="" xmlns:a16="http://schemas.microsoft.com/office/drawing/2014/main" id="{419E6AC7-507D-4F04-90A5-899C54D6F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5500" y1="48000" x2="45500" y2="48000"/>
                          <a14:foregroundMark x1="42000" y1="26667" x2="42000" y2="26667"/>
                          <a14:foregroundMark x1="52000" y1="20667" x2="52000" y2="2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7134" y="6540566"/>
              <a:ext cx="469608" cy="35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80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4"/>
    </mc:Choice>
    <mc:Fallback>
      <p:transition spd="slow" advTm="3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EF44842-1FB6-4FA7-A9A2-2E4000E13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게시판 페이지 </a:t>
            </a:r>
            <a:r>
              <a:rPr lang="en-US" altLang="ko-KR" sz="3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3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게시글</a:t>
            </a:r>
            <a:r>
              <a:rPr lang="ko-KR" altLang="en-US" sz="3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및 </a:t>
            </a:r>
            <a:r>
              <a:rPr lang="ko-KR" altLang="en-US" sz="3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댓글</a:t>
            </a:r>
            <a:r>
              <a:rPr lang="ko-KR" altLang="en-US" sz="3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작성</a:t>
            </a:r>
            <a:endParaRPr lang="en-US" altLang="ko-KR" sz="3200" kern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18DEF52-8829-46CF-B06E-49FF1BDAB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6" y="1675227"/>
            <a:ext cx="7811907" cy="439419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B5A6AC6-0574-43C9-B572-E490AD69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CD6A2281-63AF-4DB0-BD40-0D94EF3928CE}" type="slidenum">
              <a:rPr lang="en-US" altLang="ko-KR" smtClean="0"/>
              <a:pPr latinLnBrk="0">
                <a:spcAft>
                  <a:spcPts val="600"/>
                </a:spcAft>
              </a:pPr>
              <a:t>9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7C158A8-9106-4044-BCEE-1624ACE6E6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93" y="-2"/>
            <a:ext cx="997205" cy="93116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B9302010-8DCF-42AC-B84E-8D4E986EB06C}"/>
              </a:ext>
            </a:extLst>
          </p:cNvPr>
          <p:cNvGrpSpPr/>
          <p:nvPr/>
        </p:nvGrpSpPr>
        <p:grpSpPr>
          <a:xfrm>
            <a:off x="9397497" y="6540566"/>
            <a:ext cx="4208913" cy="361084"/>
            <a:chOff x="8727134" y="6540566"/>
            <a:chExt cx="3947302" cy="361084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F75FAA53-51A6-46B9-BBBF-553EE2BBCB08}"/>
                </a:ext>
              </a:extLst>
            </p:cNvPr>
            <p:cNvSpPr txBox="1"/>
            <p:nvPr/>
          </p:nvSpPr>
          <p:spPr>
            <a:xfrm>
              <a:off x="8988572" y="6563096"/>
              <a:ext cx="36858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KyungHee</a:t>
              </a:r>
              <a:r>
                <a:rPr lang="en-US" altLang="ko-KR" sz="1600" b="1" dirty="0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Univ</a:t>
              </a:r>
              <a:r>
                <a:rPr lang="en-US" altLang="ko-KR" sz="1600" b="1" dirty="0" smtClean="0">
                  <a:solidFill>
                    <a:srgbClr val="A3211C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. Database</a:t>
              </a:r>
              <a:endParaRPr lang="ko-KR" altLang="en-US" sz="1600" b="1" dirty="0">
                <a:solidFill>
                  <a:srgbClr val="A3211C"/>
                </a:solidFill>
                <a:latin typeface="Cambria" panose="02040503050406030204" pitchFamily="18" charset="0"/>
              </a:endParaRPr>
            </a:p>
          </p:txBody>
        </p:sp>
        <p:pic>
          <p:nvPicPr>
            <p:cNvPr id="10" name="Picture 4" descr="ê²½í¬ëíêµ ë§í¬ì ëí ì´ë¯¸ì§ ê²ìê²°ê³¼">
              <a:extLst>
                <a:ext uri="{FF2B5EF4-FFF2-40B4-BE49-F238E27FC236}">
                  <a16:creationId xmlns="" xmlns:a16="http://schemas.microsoft.com/office/drawing/2014/main" id="{419E6AC7-507D-4F04-90A5-899C54D6F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5500" y1="48000" x2="45500" y2="48000"/>
                          <a14:foregroundMark x1="42000" y1="26667" x2="42000" y2="26667"/>
                          <a14:foregroundMark x1="52000" y1="20667" x2="52000" y2="2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7134" y="6540566"/>
              <a:ext cx="469608" cy="35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50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33"/>
    </mc:Choice>
    <mc:Fallback>
      <p:transition spd="slow" advTm="9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248</Words>
  <Application>Microsoft Office PowerPoint</Application>
  <PresentationFormat>와이드스크린</PresentationFormat>
  <Paragraphs>78</Paragraphs>
  <Slides>13</Slides>
  <Notes>0</Notes>
  <HiddenSlides>0</HiddenSlides>
  <MMClips>13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Arial</vt:lpstr>
      <vt:lpstr>아리따-돋움(TTF)-Bold</vt:lpstr>
      <vt:lpstr>맑은 고딕</vt:lpstr>
      <vt:lpstr>Cambria</vt:lpstr>
      <vt:lpstr>휴먼모음T</vt:lpstr>
      <vt:lpstr>Office 테마</vt:lpstr>
      <vt:lpstr>아무하고 룸메이트 안맺는다</vt:lpstr>
      <vt:lpstr>목차</vt:lpstr>
      <vt:lpstr>프로젝트 요약</vt:lpstr>
      <vt:lpstr>&lt;Service Architecture&gt;</vt:lpstr>
      <vt:lpstr>구현 결과물 – 로그인 페이지</vt:lpstr>
      <vt:lpstr>메인 페이지</vt:lpstr>
      <vt:lpstr>게시글 등록 페이지</vt:lpstr>
      <vt:lpstr>게시판 페이지 : 게시글 리스트 나열</vt:lpstr>
      <vt:lpstr>게시판 페이지 : 게시글 및 댓글 작성</vt:lpstr>
      <vt:lpstr>프로필 페이지</vt:lpstr>
      <vt:lpstr>대화 창 페이지</vt:lpstr>
      <vt:lpstr>보완할 점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아무하고 룸메이트 안맺는다</dc:title>
  <dc:creator>user</dc:creator>
  <cp:lastModifiedBy>Windows 사용자</cp:lastModifiedBy>
  <cp:revision>6</cp:revision>
  <dcterms:created xsi:type="dcterms:W3CDTF">2019-12-11T11:04:01Z</dcterms:created>
  <dcterms:modified xsi:type="dcterms:W3CDTF">2019-12-11T14:54:23Z</dcterms:modified>
</cp:coreProperties>
</file>